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1"/>
  </p:notesMasterIdLst>
  <p:sldIdLst>
    <p:sldId id="256" r:id="rId2"/>
    <p:sldId id="374" r:id="rId3"/>
    <p:sldId id="335" r:id="rId4"/>
    <p:sldId id="336" r:id="rId5"/>
    <p:sldId id="337" r:id="rId6"/>
    <p:sldId id="343" r:id="rId7"/>
    <p:sldId id="342" r:id="rId8"/>
    <p:sldId id="338" r:id="rId9"/>
    <p:sldId id="344" r:id="rId10"/>
    <p:sldId id="345" r:id="rId11"/>
    <p:sldId id="349" r:id="rId12"/>
    <p:sldId id="346" r:id="rId13"/>
    <p:sldId id="347" r:id="rId14"/>
    <p:sldId id="348" r:id="rId15"/>
    <p:sldId id="350" r:id="rId16"/>
    <p:sldId id="351" r:id="rId17"/>
    <p:sldId id="352" r:id="rId18"/>
    <p:sldId id="353" r:id="rId19"/>
    <p:sldId id="354" r:id="rId20"/>
    <p:sldId id="356" r:id="rId21"/>
    <p:sldId id="375" r:id="rId22"/>
    <p:sldId id="376" r:id="rId23"/>
    <p:sldId id="377" r:id="rId24"/>
    <p:sldId id="378" r:id="rId25"/>
    <p:sldId id="379" r:id="rId26"/>
    <p:sldId id="359" r:id="rId27"/>
    <p:sldId id="360" r:id="rId28"/>
    <p:sldId id="371" r:id="rId29"/>
    <p:sldId id="37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0207"/>
  </p:normalViewPr>
  <p:slideViewPr>
    <p:cSldViewPr snapToGrid="0">
      <p:cViewPr varScale="1">
        <p:scale>
          <a:sx n="85" d="100"/>
          <a:sy n="8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(in general) are things that are done BY a program TO an object</a:t>
            </a:r>
          </a:p>
          <a:p>
            <a:r>
              <a:rPr lang="en-US" dirty="0"/>
              <a:t>methods (in general) are things that are done BY an OBJECT TO or ABOUT itself</a:t>
            </a:r>
          </a:p>
          <a:p>
            <a:r>
              <a:rPr lang="en-US" dirty="0"/>
              <a:t>there are some things that “feel like” they should be methods, and others feel fine as functions</a:t>
            </a:r>
          </a:p>
          <a:p>
            <a:r>
              <a:rPr lang="en-US" dirty="0"/>
              <a:t>the difference is subtle, but let’s try to wrap out heads around it by thinking about it in terms of the real world</a:t>
            </a:r>
          </a:p>
          <a:p>
            <a:endParaRPr lang="en-US" dirty="0"/>
          </a:p>
          <a:p>
            <a:r>
              <a:rPr lang="en-US" dirty="0"/>
              <a:t>describe what someone is wearing (function)</a:t>
            </a:r>
          </a:p>
          <a:p>
            <a:r>
              <a:rPr lang="en-US" dirty="0"/>
              <a:t>tell me what’s in someone’s pocket (method)</a:t>
            </a:r>
          </a:p>
          <a:p>
            <a:r>
              <a:rPr lang="en-US" dirty="0"/>
              <a:t>make a circle around someone (function)</a:t>
            </a:r>
          </a:p>
          <a:p>
            <a:r>
              <a:rPr lang="en-US" dirty="0"/>
              <a:t>move someone’s chair somewhere else in the room (method)</a:t>
            </a:r>
          </a:p>
          <a:p>
            <a:r>
              <a:rPr lang="en-US" dirty="0"/>
              <a:t>get someone to sing the ABC’s (method)</a:t>
            </a:r>
          </a:p>
          <a:p>
            <a:r>
              <a:rPr lang="en-US" dirty="0"/>
              <a:t>class: put yourselves in order from tallest to shortest (could be either!)</a:t>
            </a:r>
          </a:p>
          <a:p>
            <a:endParaRPr lang="en-US" dirty="0"/>
          </a:p>
          <a:p>
            <a:r>
              <a:rPr lang="en-US" dirty="0"/>
              <a:t>Can you come up with other things that are probably better as methods than functions?</a:t>
            </a:r>
          </a:p>
          <a:p>
            <a:endParaRPr lang="en-US" dirty="0"/>
          </a:p>
          <a:p>
            <a:r>
              <a:rPr lang="en-US" dirty="0"/>
              <a:t>Are you starting to get a sense for an object’s “personal space”?</a:t>
            </a:r>
          </a:p>
          <a:p>
            <a:endParaRPr lang="en-US" dirty="0"/>
          </a:p>
          <a:p>
            <a:r>
              <a:rPr lang="en-US" dirty="0"/>
              <a:t>Good guideline: if it’s something an object could reasonably do for itself, it should (i.e. it should be a method, not a function)</a:t>
            </a:r>
          </a:p>
          <a:p>
            <a:r>
              <a:rPr lang="en-US" dirty="0"/>
              <a:t>If it changes anything about the object</a:t>
            </a:r>
          </a:p>
          <a:p>
            <a:r>
              <a:rPr lang="en-US" dirty="0"/>
              <a:t>Methods belong to the object, and they can access everything inside the object</a:t>
            </a:r>
          </a:p>
          <a:p>
            <a:r>
              <a:rPr lang="en-US" dirty="0"/>
              <a:t>When that thing needs to be done, you ask politely (i.e. call the method)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step away from our playlist example and look at something a little simpler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8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0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might look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135" y="1123837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80CC16-152A-B747-A6EA-9BAB9800BFFF}"/>
              </a:ext>
            </a:extLst>
          </p:cNvPr>
          <p:cNvSpPr/>
          <p:nvPr/>
        </p:nvSpPr>
        <p:spPr>
          <a:xfrm>
            <a:off x="6675897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C95C-6FCE-0640-9D1D-2CA815DB5FD2}"/>
              </a:ext>
            </a:extLst>
          </p:cNvPr>
          <p:cNvSpPr/>
          <p:nvPr/>
        </p:nvSpPr>
        <p:spPr>
          <a:xfrm>
            <a:off x="6506564" y="3274372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47" y="1123837"/>
            <a:ext cx="6310058" cy="4876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A28DD-9B67-0946-9661-6C31EBC78E3E}"/>
              </a:ext>
            </a:extLst>
          </p:cNvPr>
          <p:cNvSpPr txBox="1"/>
          <p:nvPr/>
        </p:nvSpPr>
        <p:spPr>
          <a:xfrm>
            <a:off x="5495304" y="5739219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470"/>
                </a:solidFill>
              </a:rPr>
              <a:t>we need to build it a </a:t>
            </a:r>
            <a:r>
              <a:rPr lang="en-US" sz="2400" b="1" dirty="0">
                <a:solidFill>
                  <a:srgbClr val="003470"/>
                </a:solidFill>
              </a:rPr>
              <a:t>blueprint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D2478-6451-074D-BECB-66F52BF7C80A}"/>
              </a:ext>
            </a:extLst>
          </p:cNvPr>
          <p:cNvSpPr/>
          <p:nvPr/>
        </p:nvSpPr>
        <p:spPr>
          <a:xfrm>
            <a:off x="6810809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37B79-59FC-F548-BA6B-E88FEC8A7BBB}"/>
              </a:ext>
            </a:extLst>
          </p:cNvPr>
          <p:cNvSpPr/>
          <p:nvPr/>
        </p:nvSpPr>
        <p:spPr>
          <a:xfrm>
            <a:off x="6609712" y="328249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B33302-0B04-644A-8553-8309F2033E43}"/>
              </a:ext>
            </a:extLst>
          </p:cNvPr>
          <p:cNvGrpSpPr/>
          <p:nvPr/>
        </p:nvGrpSpPr>
        <p:grpSpPr>
          <a:xfrm>
            <a:off x="6483565" y="2343453"/>
            <a:ext cx="2838889" cy="2422901"/>
            <a:chOff x="2544481" y="2569323"/>
            <a:chExt cx="2838889" cy="24229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1792B5-E834-E245-A869-900A067975F0}"/>
                </a:ext>
              </a:extLst>
            </p:cNvPr>
            <p:cNvGrpSpPr/>
            <p:nvPr/>
          </p:nvGrpSpPr>
          <p:grpSpPr>
            <a:xfrm>
              <a:off x="2774514" y="2569323"/>
              <a:ext cx="2147692" cy="1439249"/>
              <a:chOff x="1691558" y="2135869"/>
              <a:chExt cx="2147692" cy="143924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15121-4479-AC49-80BE-DA756DD4890F}"/>
                  </a:ext>
                </a:extLst>
              </p:cNvPr>
              <p:cNvSpPr txBox="1"/>
              <p:nvPr/>
            </p:nvSpPr>
            <p:spPr>
              <a:xfrm>
                <a:off x="2477980" y="2497900"/>
                <a:ext cx="136127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python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doesn’t know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how to do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any of this</a:t>
                </a: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A10E7FB3-0A34-3C46-93E5-68545A919115}"/>
                  </a:ext>
                </a:extLst>
              </p:cNvPr>
              <p:cNvSpPr/>
              <p:nvPr/>
            </p:nvSpPr>
            <p:spPr>
              <a:xfrm rot="15123650" flipV="1">
                <a:off x="1694461" y="2132966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65949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154E01B-A7F3-1548-B8FD-6E763D5202C4}"/>
                </a:ext>
              </a:extLst>
            </p:cNvPr>
            <p:cNvSpPr/>
            <p:nvPr/>
          </p:nvSpPr>
          <p:spPr>
            <a:xfrm rot="6476350">
              <a:off x="2547384" y="2966914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C06E2C53-60DD-9A45-9085-B49CE43D48DC}"/>
                </a:ext>
              </a:extLst>
            </p:cNvPr>
            <p:cNvSpPr/>
            <p:nvPr/>
          </p:nvSpPr>
          <p:spPr>
            <a:xfrm rot="21435102">
              <a:off x="4183873" y="378692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24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way to build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given # sides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017" y="1240436"/>
            <a:ext cx="6310058" cy="4876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0F0461-9EA2-4C42-85E3-F86565106E8C}"/>
              </a:ext>
            </a:extLst>
          </p:cNvPr>
          <p:cNvSpPr/>
          <p:nvPr/>
        </p:nvSpPr>
        <p:spPr>
          <a:xfrm>
            <a:off x="6855779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8D4CD-C03D-B54F-97B0-B52B8556753D}"/>
              </a:ext>
            </a:extLst>
          </p:cNvPr>
          <p:cNvSpPr/>
          <p:nvPr/>
        </p:nvSpPr>
        <p:spPr>
          <a:xfrm>
            <a:off x="6654682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9A6DCD-0993-6E4B-8FE6-004F90FEE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5383316" y="2315703"/>
            <a:ext cx="1472463" cy="7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to be able to .</a:t>
            </a:r>
            <a:r>
              <a:rPr lang="en-US" b="1" dirty="0">
                <a:latin typeface="Courier" pitchFamily="2" charset="0"/>
              </a:rPr>
              <a:t>roll()</a:t>
            </a:r>
            <a:r>
              <a:rPr lang="en-US" dirty="0"/>
              <a:t> them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83E4368-A200-554F-87A7-26851F71A5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026" y="1240436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F8CC5-598E-D64D-9940-5B03ED78AB97}"/>
              </a:ext>
            </a:extLst>
          </p:cNvPr>
          <p:cNvSpPr/>
          <p:nvPr/>
        </p:nvSpPr>
        <p:spPr>
          <a:xfrm>
            <a:off x="6840788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65A75-E89C-DA44-ADAE-C52A244C2392}"/>
              </a:ext>
            </a:extLst>
          </p:cNvPr>
          <p:cNvSpPr/>
          <p:nvPr/>
        </p:nvSpPr>
        <p:spPr>
          <a:xfrm>
            <a:off x="6639691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300710-DB2A-6542-BD9B-238AACB8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44264" r="64189" b="42889"/>
          <a:stretch/>
        </p:blipFill>
        <p:spPr>
          <a:xfrm>
            <a:off x="5368325" y="3399093"/>
            <a:ext cx="1271367" cy="6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1724" cy="4601183"/>
          </a:xfrm>
        </p:spPr>
        <p:txBody>
          <a:bodyPr/>
          <a:lstStyle/>
          <a:p>
            <a:r>
              <a:rPr lang="en-US" dirty="0"/>
              <a:t>3. to be able to .</a:t>
            </a:r>
            <a:r>
              <a:rPr lang="en-US" b="1" dirty="0" err="1">
                <a:latin typeface="Courier" pitchFamily="2" charset="0"/>
              </a:rPr>
              <a:t>getValue</a:t>
            </a:r>
            <a:r>
              <a:rPr lang="en-US" b="1" dirty="0">
                <a:latin typeface="Courier" pitchFamily="2" charset="0"/>
              </a:rPr>
              <a:t>()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A64D5BE-8B4B-8143-A687-23C41532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5056" y="1123837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CBFAA1-DA50-A647-A80B-486EC67066F5}"/>
              </a:ext>
            </a:extLst>
          </p:cNvPr>
          <p:cNvSpPr/>
          <p:nvPr/>
        </p:nvSpPr>
        <p:spPr>
          <a:xfrm>
            <a:off x="6795818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3281C-69F0-1B4B-BFF2-30CBEC782EAB}"/>
              </a:ext>
            </a:extLst>
          </p:cNvPr>
          <p:cNvSpPr/>
          <p:nvPr/>
        </p:nvSpPr>
        <p:spPr>
          <a:xfrm>
            <a:off x="6594721" y="328249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CD90E10-0A24-CE4A-9BDD-15C9094A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83" t="66478" r="12194" b="19906"/>
          <a:stretch/>
        </p:blipFill>
        <p:spPr>
          <a:xfrm>
            <a:off x="8126189" y="4365884"/>
            <a:ext cx="1749287" cy="6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4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452173" y="1123837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0F2168A-CE4B-9849-93AA-D64575D7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758422" y="1292945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1A0B9B-D069-1C4A-B8F5-E5C1606F07EC}"/>
              </a:ext>
            </a:extLst>
          </p:cNvPr>
          <p:cNvGrpSpPr/>
          <p:nvPr/>
        </p:nvGrpSpPr>
        <p:grpSpPr>
          <a:xfrm>
            <a:off x="5089975" y="1927682"/>
            <a:ext cx="2359365" cy="1426133"/>
            <a:chOff x="2006997" y="2292087"/>
            <a:chExt cx="2359365" cy="1426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>
              <a:off x="2006997" y="229208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num_sides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306F1D76-29A6-D344-82E2-B6407D5ED4EE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F91BBA-5150-6342-A14C-6C7AE47CD71E}"/>
              </a:ext>
            </a:extLst>
          </p:cNvPr>
          <p:cNvGrpSpPr/>
          <p:nvPr/>
        </p:nvGrpSpPr>
        <p:grpSpPr>
          <a:xfrm>
            <a:off x="5028359" y="1577540"/>
            <a:ext cx="3110824" cy="1426133"/>
            <a:chOff x="1446923" y="2292087"/>
            <a:chExt cx="3110824" cy="1426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>
              <a:off x="1446923" y="2292087"/>
              <a:ext cx="2581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current_value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CB4C211-CD1F-6A4A-9C15-57D807683FE8}"/>
                </a:ext>
              </a:extLst>
            </p:cNvPr>
            <p:cNvSpPr/>
            <p:nvPr/>
          </p:nvSpPr>
          <p:spPr>
            <a:xfrm rot="21435102">
              <a:off x="3358250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10299B62-9E89-294A-8ECF-12130BCC0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758422" y="1292945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33B6B4-D078-6F41-A925-1AAD7CACE36F}"/>
              </a:ext>
            </a:extLst>
          </p:cNvPr>
          <p:cNvGrpSpPr/>
          <p:nvPr/>
        </p:nvGrpSpPr>
        <p:grpSpPr>
          <a:xfrm>
            <a:off x="5524547" y="2774820"/>
            <a:ext cx="1343621" cy="1290738"/>
            <a:chOff x="2441569" y="3139226"/>
            <a:chExt cx="1343621" cy="1290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 rot="16200000">
              <a:off x="2027033" y="3553762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roll()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36C7-7738-BF44-9CCC-8D81F143976B}"/>
                </a:ext>
              </a:extLst>
            </p:cNvPr>
            <p:cNvCxnSpPr>
              <a:cxnSpLocks/>
            </p:cNvCxnSpPr>
            <p:nvPr/>
          </p:nvCxnSpPr>
          <p:spPr>
            <a:xfrm>
              <a:off x="2903235" y="3869586"/>
              <a:ext cx="88195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0D12AB-FF9D-7842-A5D8-AFF95E66E4DC}"/>
              </a:ext>
            </a:extLst>
          </p:cNvPr>
          <p:cNvGrpSpPr/>
          <p:nvPr/>
        </p:nvGrpSpPr>
        <p:grpSpPr>
          <a:xfrm>
            <a:off x="5113205" y="2526432"/>
            <a:ext cx="1754962" cy="2212465"/>
            <a:chOff x="2030228" y="2890837"/>
            <a:chExt cx="1754962" cy="22124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 rot="16200000">
              <a:off x="1154828" y="3766237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get_value</a:t>
              </a:r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()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EBDC4-32F5-C949-9434-6A78E6A4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39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blueprint, </a:t>
            </a:r>
            <a:r>
              <a:rPr lang="en-US" b="1" dirty="0"/>
              <a:t>replication</a:t>
            </a:r>
            <a:r>
              <a:rPr lang="en-US" dirty="0"/>
              <a:t> is easy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0216" y="738352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9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2820357-906C-FCC4-9510-C6536469F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253" y="863600"/>
            <a:ext cx="7196170" cy="5121275"/>
          </a:xfr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lists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dictionaries</a:t>
            </a:r>
          </a:p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  <a:endParaRPr lang="en-US" dirty="0"/>
          </a:p>
          <a:p>
            <a:r>
              <a:rPr lang="en-US" dirty="0"/>
              <a:t>Creating our first </a:t>
            </a:r>
            <a:r>
              <a:rPr lang="en-US" b="1" dirty="0">
                <a:latin typeface="Courier" pitchFamily="2" charset="0"/>
              </a:rPr>
              <a:t>class</a:t>
            </a:r>
          </a:p>
          <a:p>
            <a:pPr lvl="1"/>
            <a:r>
              <a:rPr lang="en-US" b="1" dirty="0">
                <a:latin typeface="Courier" pitchFamily="2" charset="0"/>
              </a:rPr>
              <a:t>attributes</a:t>
            </a:r>
          </a:p>
          <a:p>
            <a:pPr lvl="1"/>
            <a:r>
              <a:rPr lang="en-US" b="1" dirty="0">
                <a:latin typeface="Courier" pitchFamily="2" charset="0"/>
              </a:rPr>
              <a:t>methods</a:t>
            </a:r>
          </a:p>
          <a:p>
            <a:pPr lvl="1"/>
            <a:r>
              <a:rPr lang="en-US" b="1" dirty="0">
                <a:latin typeface="Courier" pitchFamily="2" charset="0"/>
              </a:rPr>
              <a:t>self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are defined using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1590768" flipV="1">
            <a:off x="4166190" y="2071730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65949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344398" y="2503358"/>
            <a:ext cx="1596004" cy="1388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convention</a:t>
            </a:r>
            <a:r>
              <a:rPr lang="en-US" sz="2000" dirty="0">
                <a:solidFill>
                  <a:srgbClr val="002060"/>
                </a:solidFill>
              </a:rPr>
              <a:t>: class names start with a capital letter</a:t>
            </a:r>
          </a:p>
        </p:txBody>
      </p:sp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6170" cy="5121275"/>
          </a:xfrm>
        </p:spPr>
      </p:pic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4" t="34467" r="69876" b="59972"/>
          <a:stretch/>
        </p:blipFill>
        <p:spPr>
          <a:xfrm>
            <a:off x="5599138" y="2638459"/>
            <a:ext cx="1509010" cy="2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/>
              <a:t>All </a:t>
            </a:r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need a </a:t>
            </a:r>
            <a:r>
              <a:rPr lang="en-US" b="1" dirty="0">
                <a:latin typeface="Courier" pitchFamily="2" charset="0"/>
              </a:rPr>
              <a:t>constructor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3643630" flipV="1">
            <a:off x="4755892" y="1798088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78233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371192" y="194722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python constructors </a:t>
            </a:r>
            <a:r>
              <a:rPr lang="en-US" sz="2000" dirty="0">
                <a:solidFill>
                  <a:srgbClr val="002060"/>
                </a:solidFill>
              </a:rPr>
              <a:t>are always called </a:t>
            </a:r>
            <a:r>
              <a:rPr lang="en-US" sz="2000" b="1" dirty="0">
                <a:solidFill>
                  <a:srgbClr val="002060"/>
                </a:solidFill>
              </a:rPr>
              <a:t>__</a:t>
            </a:r>
            <a:r>
              <a:rPr lang="en-US" sz="2000" b="1" dirty="0" err="1">
                <a:solidFill>
                  <a:srgbClr val="002060"/>
                </a:solidFill>
              </a:rPr>
              <a:t>init</a:t>
            </a:r>
            <a:r>
              <a:rPr lang="en-US" sz="2000" b="1" dirty="0">
                <a:solidFill>
                  <a:srgbClr val="002060"/>
                </a:solidFill>
              </a:rPr>
              <a:t>__</a:t>
            </a:r>
          </a:p>
        </p:txBody>
      </p:sp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8" t="39438" r="40753" b="43293"/>
          <a:stretch/>
        </p:blipFill>
        <p:spPr>
          <a:xfrm>
            <a:off x="6096000" y="2893101"/>
            <a:ext cx="3107960" cy="8844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0BFF3-AF84-0A85-8EFE-90B3BBDC75B5}"/>
              </a:ext>
            </a:extLst>
          </p:cNvPr>
          <p:cNvSpPr/>
          <p:nvPr/>
        </p:nvSpPr>
        <p:spPr>
          <a:xfrm>
            <a:off x="9975167" y="165074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attribute values get </a:t>
            </a:r>
            <a:r>
              <a:rPr lang="en-US" sz="2000" b="1" dirty="0">
                <a:solidFill>
                  <a:srgbClr val="002060"/>
                </a:solidFill>
              </a:rPr>
              <a:t>initialized </a:t>
            </a:r>
            <a:r>
              <a:rPr lang="en-US" sz="2000" dirty="0">
                <a:solidFill>
                  <a:srgbClr val="002060"/>
                </a:solidFill>
              </a:rPr>
              <a:t>here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1AA2569F-EA98-65D8-5CC7-0D51ED152FE0}"/>
              </a:ext>
            </a:extLst>
          </p:cNvPr>
          <p:cNvSpPr/>
          <p:nvPr/>
        </p:nvSpPr>
        <p:spPr>
          <a:xfrm rot="4477696">
            <a:off x="8599025" y="1623999"/>
            <a:ext cx="1586989" cy="2192806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8414811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23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ined inside the </a:t>
            </a:r>
            <a:r>
              <a:rPr lang="en-US" b="1" dirty="0">
                <a:latin typeface="Courier" pitchFamily="2" charset="0"/>
              </a:rPr>
              <a:t>class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3643630" flipV="1">
            <a:off x="4605991" y="2437578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78233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221291" y="258671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nicely indented</a:t>
            </a:r>
          </a:p>
        </p:txBody>
      </p:sp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7" t="39439" r="6800" b="12829"/>
          <a:stretch/>
        </p:blipFill>
        <p:spPr>
          <a:xfrm>
            <a:off x="6095999" y="2893101"/>
            <a:ext cx="5551357" cy="2444596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7318CB85-0537-0186-D78E-68F3666D3AC5}"/>
              </a:ext>
            </a:extLst>
          </p:cNvPr>
          <p:cNvSpPr/>
          <p:nvPr/>
        </p:nvSpPr>
        <p:spPr>
          <a:xfrm>
            <a:off x="5865942" y="2972484"/>
            <a:ext cx="106951" cy="2203555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079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F43E-77B4-F8B8-24C8-9A2567A627B4}"/>
              </a:ext>
            </a:extLst>
          </p:cNvPr>
          <p:cNvSpPr txBox="1"/>
          <p:nvPr/>
        </p:nvSpPr>
        <p:spPr>
          <a:xfrm rot="10800000" flipV="1">
            <a:off x="9121294" y="2287344"/>
            <a:ext cx="2791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when attached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to a variable,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</a:rPr>
              <a:t>self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makes the variable a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"</a:t>
            </a:r>
            <a:r>
              <a:rPr lang="en-US" b="1" dirty="0">
                <a:solidFill>
                  <a:srgbClr val="003470"/>
                </a:solidFill>
              </a:rPr>
              <a:t>member</a:t>
            </a:r>
            <a:r>
              <a:rPr lang="en-US" dirty="0">
                <a:solidFill>
                  <a:srgbClr val="003470"/>
                </a:solidFill>
              </a:rPr>
              <a:t>” of the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endParaRPr lang="en-US" dirty="0">
              <a:solidFill>
                <a:srgbClr val="003470"/>
              </a:solidFill>
            </a:endParaRPr>
          </a:p>
          <a:p>
            <a:pPr algn="ctr"/>
            <a:r>
              <a:rPr lang="en-US" dirty="0">
                <a:solidFill>
                  <a:srgbClr val="003470"/>
                </a:solidFill>
              </a:rPr>
              <a:t>(i.e. the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owns it</a:t>
            </a:r>
            <a:r>
              <a:rPr lang="en-US" dirty="0">
                <a:solidFill>
                  <a:srgbClr val="003470"/>
                </a:solidFill>
              </a:rPr>
              <a:t>)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64F869B8-A761-AD1B-29E4-CE0C0225C47C}"/>
              </a:ext>
            </a:extLst>
          </p:cNvPr>
          <p:cNvSpPr/>
          <p:nvPr/>
        </p:nvSpPr>
        <p:spPr>
          <a:xfrm rot="6300000">
            <a:off x="7168529" y="2254105"/>
            <a:ext cx="2827573" cy="3019556"/>
          </a:xfrm>
          <a:prstGeom prst="circularArrow">
            <a:avLst>
              <a:gd name="adj1" fmla="val 1113"/>
              <a:gd name="adj2" fmla="val 564591"/>
              <a:gd name="adj3" fmla="val 20866571"/>
              <a:gd name="adj4" fmla="val 15290190"/>
              <a:gd name="adj5" fmla="val 4367"/>
            </a:avLst>
          </a:prstGeom>
          <a:solidFill>
            <a:srgbClr val="003470"/>
          </a:solidFill>
          <a:ln w="9525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5601C0F4-1B73-BF62-C24B-F6C4DB630C0C}"/>
              </a:ext>
            </a:extLst>
          </p:cNvPr>
          <p:cNvSpPr/>
          <p:nvPr/>
        </p:nvSpPr>
        <p:spPr>
          <a:xfrm rot="6737794">
            <a:off x="6394968" y="1443853"/>
            <a:ext cx="2588470" cy="3716399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764109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2358E5DA-786C-A115-E6AA-249DC8F75CE9}"/>
              </a:ext>
            </a:extLst>
          </p:cNvPr>
          <p:cNvSpPr/>
          <p:nvPr/>
        </p:nvSpPr>
        <p:spPr>
          <a:xfrm rot="12600000" flipV="1">
            <a:off x="6698665" y="2613849"/>
            <a:ext cx="3456078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1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F43E-77B4-F8B8-24C8-9A2567A627B4}"/>
              </a:ext>
            </a:extLst>
          </p:cNvPr>
          <p:cNvSpPr txBox="1"/>
          <p:nvPr/>
        </p:nvSpPr>
        <p:spPr>
          <a:xfrm rot="10800000" flipV="1">
            <a:off x="9138940" y="2532784"/>
            <a:ext cx="3014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method in a class </a:t>
            </a:r>
          </a:p>
          <a:p>
            <a:pPr algn="ctr"/>
            <a:r>
              <a:rPr lang="en-US" sz="18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gets passed </a:t>
            </a:r>
          </a:p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reference to the </a:t>
            </a:r>
            <a:r>
              <a:rPr lang="en-US" sz="18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its first parameter 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64F869B8-A761-AD1B-29E4-CE0C0225C47C}"/>
              </a:ext>
            </a:extLst>
          </p:cNvPr>
          <p:cNvSpPr/>
          <p:nvPr/>
        </p:nvSpPr>
        <p:spPr>
          <a:xfrm rot="6300000">
            <a:off x="7602591" y="2375466"/>
            <a:ext cx="2486634" cy="2565127"/>
          </a:xfrm>
          <a:prstGeom prst="circularArrow">
            <a:avLst>
              <a:gd name="adj1" fmla="val 1113"/>
              <a:gd name="adj2" fmla="val 564591"/>
              <a:gd name="adj3" fmla="val 20866571"/>
              <a:gd name="adj4" fmla="val 15290190"/>
              <a:gd name="adj5" fmla="val 4367"/>
            </a:avLst>
          </a:prstGeom>
          <a:solidFill>
            <a:srgbClr val="003470"/>
          </a:solidFill>
          <a:ln w="9525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5601C0F4-1B73-BF62-C24B-F6C4DB630C0C}"/>
              </a:ext>
            </a:extLst>
          </p:cNvPr>
          <p:cNvSpPr/>
          <p:nvPr/>
        </p:nvSpPr>
        <p:spPr>
          <a:xfrm rot="6737794">
            <a:off x="7321646" y="1943054"/>
            <a:ext cx="1996631" cy="259562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764109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2358E5DA-786C-A115-E6AA-249DC8F75CE9}"/>
              </a:ext>
            </a:extLst>
          </p:cNvPr>
          <p:cNvSpPr/>
          <p:nvPr/>
        </p:nvSpPr>
        <p:spPr>
          <a:xfrm rot="12600000" flipV="1">
            <a:off x="7878663" y="1997049"/>
            <a:ext cx="2220580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3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310523D-725A-BA46-AF18-701E936C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928" y="1240436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65BF03-6C22-074F-8546-671AE917DA87}"/>
              </a:ext>
            </a:extLst>
          </p:cNvPr>
          <p:cNvSpPr/>
          <p:nvPr/>
        </p:nvSpPr>
        <p:spPr>
          <a:xfrm>
            <a:off x="6990690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893B-9C5C-1A47-83F4-7A82280ADA71}"/>
              </a:ext>
            </a:extLst>
          </p:cNvPr>
          <p:cNvSpPr/>
          <p:nvPr/>
        </p:nvSpPr>
        <p:spPr>
          <a:xfrm>
            <a:off x="6789593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CF38F5A-E086-F14C-B30D-925D53F7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5518227" y="2315703"/>
            <a:ext cx="1472463" cy="70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this happens </a:t>
            </a:r>
            <a:r>
              <a:rPr lang="en-US" b="1" dirty="0"/>
              <a:t>automatically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51844D-CC41-B541-9923-FDF859A76E65}"/>
              </a:ext>
            </a:extLst>
          </p:cNvPr>
          <p:cNvGrpSpPr/>
          <p:nvPr/>
        </p:nvGrpSpPr>
        <p:grpSpPr>
          <a:xfrm rot="5400000" flipV="1">
            <a:off x="6404960" y="1261255"/>
            <a:ext cx="3770438" cy="4474456"/>
            <a:chOff x="-396691" y="2554426"/>
            <a:chExt cx="7779199" cy="55726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C47D9-BEC8-0742-A0B4-EE1FE15C4DE7}"/>
                </a:ext>
              </a:extLst>
            </p:cNvPr>
            <p:cNvSpPr txBox="1"/>
            <p:nvPr/>
          </p:nvSpPr>
          <p:spPr>
            <a:xfrm rot="16200000">
              <a:off x="442150" y="5551113"/>
              <a:ext cx="3945333" cy="1206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don’t put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self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reference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into any of the method calls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3B99759-96AA-2048-A993-60E28ED2FEF7}"/>
                </a:ext>
              </a:extLst>
            </p:cNvPr>
            <p:cNvSpPr/>
            <p:nvPr/>
          </p:nvSpPr>
          <p:spPr>
            <a:xfrm rot="1497048" flipH="1" flipV="1">
              <a:off x="1086084" y="3349913"/>
              <a:ext cx="216299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127745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F4BEF9CB-6B93-AA48-B7A4-A215EB43415F}"/>
                </a:ext>
              </a:extLst>
            </p:cNvPr>
            <p:cNvSpPr/>
            <p:nvPr/>
          </p:nvSpPr>
          <p:spPr>
            <a:xfrm rot="4438084" flipV="1">
              <a:off x="3057459" y="3119698"/>
              <a:ext cx="3521537" cy="5128560"/>
            </a:xfrm>
            <a:prstGeom prst="circularArrow">
              <a:avLst>
                <a:gd name="adj1" fmla="val 1113"/>
                <a:gd name="adj2" fmla="val 564591"/>
                <a:gd name="adj3" fmla="val 20866571"/>
                <a:gd name="adj4" fmla="val 17801088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35AE68F5-EE65-5D4C-B21B-E9DF1B0FE752}"/>
                </a:ext>
              </a:extLst>
            </p:cNvPr>
            <p:cNvSpPr/>
            <p:nvPr/>
          </p:nvSpPr>
          <p:spPr>
            <a:xfrm rot="20262206" flipV="1">
              <a:off x="-396691" y="2554426"/>
              <a:ext cx="4672506" cy="2672219"/>
            </a:xfrm>
            <a:prstGeom prst="circularArrow">
              <a:avLst>
                <a:gd name="adj1" fmla="val 719"/>
                <a:gd name="adj2" fmla="val 693541"/>
                <a:gd name="adj3" fmla="val 20798727"/>
                <a:gd name="adj4" fmla="val 17080624"/>
                <a:gd name="adj5" fmla="val 4227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18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294-3D0D-F645-AC43-266D19E0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effect is </a:t>
            </a:r>
            <a:r>
              <a:rPr lang="en-US" b="1" dirty="0"/>
              <a:t>really cool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446FF54-2A41-1F42-A3B1-1EEEA80D0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04" t="-3873" r="-6709" b="-69"/>
          <a:stretch/>
        </p:blipFill>
        <p:spPr>
          <a:xfrm>
            <a:off x="3911998" y="889950"/>
            <a:ext cx="7156174" cy="5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8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21B5-3051-5041-B446-2C8EF222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Classy Playlist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85EF5A-2475-3E49-B6F1-32DC3BCAF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148" y="1620010"/>
            <a:ext cx="8229600" cy="34115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16DB8-594F-EA40-B13D-A5C87C3AC33E}"/>
              </a:ext>
            </a:extLst>
          </p:cNvPr>
          <p:cNvSpPr/>
          <p:nvPr/>
        </p:nvSpPr>
        <p:spPr>
          <a:xfrm>
            <a:off x="4125475" y="5725020"/>
            <a:ext cx="71489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open “playlist” on </a:t>
            </a:r>
            <a:r>
              <a:rPr lang="en-US" sz="3200" dirty="0" err="1">
                <a:solidFill>
                  <a:srgbClr val="003470"/>
                </a:solidFill>
              </a:rPr>
              <a:t>repl.it</a:t>
            </a:r>
            <a:r>
              <a:rPr lang="en-US" sz="3200" dirty="0">
                <a:solidFill>
                  <a:srgbClr val="003470"/>
                </a:solidFill>
              </a:rPr>
              <a:t> and fill in the missing code to create a playlist class</a:t>
            </a:r>
          </a:p>
        </p:txBody>
      </p:sp>
    </p:spTree>
    <p:extLst>
      <p:ext uri="{BB962C8B-B14F-4D97-AF65-F5344CB8AC3E}">
        <p14:creationId xmlns:p14="http://schemas.microsoft.com/office/powerpoint/2010/main" val="352819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did you come up with?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714BEE-D236-24EE-44F3-C78BC516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1720"/>
            <a:ext cx="3445239" cy="2574560"/>
          </a:xfrm>
        </p:spPr>
        <p:txBody>
          <a:bodyPr>
            <a:noAutofit/>
          </a:bodyPr>
          <a:lstStyle/>
          <a:p>
            <a:r>
              <a:rPr lang="en-US" dirty="0"/>
              <a:t>RECAP: using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CC25752-679E-D945-BA60-D090C5F2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/>
        </p:blipFill>
        <p:spPr>
          <a:xfrm>
            <a:off x="4101116" y="1356547"/>
            <a:ext cx="6365711" cy="4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9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477717" cy="4601183"/>
          </a:xfrm>
        </p:spPr>
        <p:txBody>
          <a:bodyPr>
            <a:no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71293C-83F1-014E-BA73-D95ED8C18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2027409"/>
            <a:ext cx="8229600" cy="3697611"/>
          </a:xfrm>
        </p:spPr>
      </p:pic>
      <p:grpSp>
        <p:nvGrpSpPr>
          <p:cNvPr id="4" name="Group 3"/>
          <p:cNvGrpSpPr/>
          <p:nvPr/>
        </p:nvGrpSpPr>
        <p:grpSpPr>
          <a:xfrm>
            <a:off x="6250925" y="1100856"/>
            <a:ext cx="3065725" cy="2314613"/>
            <a:chOff x="-1446310" y="2849670"/>
            <a:chExt cx="3065725" cy="2314613"/>
          </a:xfrm>
        </p:grpSpPr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rot="900000" flipH="1">
              <a:off x="-1446310" y="3040824"/>
              <a:ext cx="2462362" cy="2123459"/>
            </a:xfrm>
            <a:prstGeom prst="circularArrow">
              <a:avLst>
                <a:gd name="adj1" fmla="val 1923"/>
                <a:gd name="adj2" fmla="val 709698"/>
                <a:gd name="adj3" fmla="val 20840402"/>
                <a:gd name="adj4" fmla="val 16468499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-27190" y="2849670"/>
              <a:ext cx="1646605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47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feels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little funny</a:t>
              </a:r>
              <a:r>
                <a:rPr lang="mr-IN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6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76" y="3012134"/>
            <a:ext cx="2701319" cy="947515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Compare this with other operations we can perform on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dictionaries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; what do you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notice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44020" r="37250" b="46970"/>
          <a:stretch/>
        </p:blipFill>
        <p:spPr>
          <a:xfrm>
            <a:off x="3874266" y="2382292"/>
            <a:ext cx="3968496" cy="38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3982494" y="2852830"/>
            <a:ext cx="3090672" cy="4206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69268" y="3404914"/>
            <a:ext cx="3587946" cy="389743"/>
            <a:chOff x="1441254" y="4572000"/>
            <a:chExt cx="3587946" cy="389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3106A-EB07-1340-A9D8-93561904E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00" t="47431" r="43750" b="44890"/>
            <a:stretch/>
          </p:blipFill>
          <p:spPr>
            <a:xfrm>
              <a:off x="1572768" y="4572000"/>
              <a:ext cx="3456432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D3EC15-3247-FB43-8A66-9F7D03251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0" t="44020" r="77288" b="46970"/>
            <a:stretch/>
          </p:blipFill>
          <p:spPr>
            <a:xfrm>
              <a:off x="1441254" y="4577695"/>
              <a:ext cx="1039618" cy="38404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50" t="54282" r="40750" b="34706"/>
          <a:stretch/>
        </p:blipFill>
        <p:spPr>
          <a:xfrm>
            <a:off x="6643847" y="3959649"/>
            <a:ext cx="2121408" cy="384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0" t="55868" r="44751" b="34857"/>
          <a:stretch/>
        </p:blipFill>
        <p:spPr>
          <a:xfrm>
            <a:off x="8693419" y="2493954"/>
            <a:ext cx="2480518" cy="326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50" t="55405" r="56250" b="34107"/>
          <a:stretch/>
        </p:blipFill>
        <p:spPr>
          <a:xfrm>
            <a:off x="8224050" y="2950565"/>
            <a:ext cx="256032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00" t="44554" r="65250" b="47092"/>
          <a:stretch/>
        </p:blipFill>
        <p:spPr>
          <a:xfrm>
            <a:off x="8506764" y="3404913"/>
            <a:ext cx="188366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71" y="2944523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So what’s the difference between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 </a:t>
            </a:r>
            <a:r>
              <a:rPr lang="en-US" sz="2800" b="1" dirty="0">
                <a:latin typeface="Courier" pitchFamily="2" charset="0"/>
              </a:rPr>
              <a:t>function</a:t>
            </a:r>
            <a:r>
              <a:rPr lang="en-US" sz="2800" dirty="0"/>
              <a:t> and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/>
              <a:t>?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6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55E6-13FA-E846-ACA9-98AB1EAD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39AC1-E200-C64B-883E-917E05E16425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courtesy: https://data-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flair.training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/blogs/python-method-vs-function/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0058731-C90F-9B42-8DF9-387ABC59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84" y="1269865"/>
            <a:ext cx="8233997" cy="43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64" y="2433827"/>
            <a:ext cx="3152931" cy="2063221"/>
          </a:xfrm>
        </p:spPr>
        <p:txBody>
          <a:bodyPr>
            <a:noAutofit/>
          </a:bodyPr>
          <a:lstStyle/>
          <a:p>
            <a:r>
              <a:rPr lang="en-US" dirty="0"/>
              <a:t>Back to the </a:t>
            </a:r>
            <a:r>
              <a:rPr lang="en-US" b="1" dirty="0">
                <a:latin typeface="Courier" pitchFamily="2" charset="0"/>
              </a:rPr>
              <a:t>playlist</a:t>
            </a:r>
            <a:r>
              <a:rPr lang="en-US" dirty="0"/>
              <a:t>: what we want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We’d like to be able to ask a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Song</a:t>
            </a:r>
            <a:r>
              <a:rPr lang="en-US" sz="2400" dirty="0">
                <a:latin typeface="Arial Hebrew" charset="-79"/>
                <a:ea typeface="Arial Hebrew" charset="-79"/>
                <a:cs typeface="Arial Hebrew" charset="-79"/>
              </a:rPr>
              <a:t> to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print()</a:t>
            </a:r>
            <a:r>
              <a:rPr lang="en-US" sz="2400" dirty="0">
                <a:latin typeface="Arial Hebrew" charset="-79"/>
                <a:ea typeface="Arial Hebrew" charset="-79"/>
                <a:cs typeface="Arial Hebrew" charset="-79"/>
              </a:rPr>
              <a:t> or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play()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itself (since it already has access to all the information)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That way we don’t have to waste time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passing everything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from function to function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To do this, we’ll need a way to combine functions (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methods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 and variables (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attributes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Solution: </a:t>
            </a:r>
            <a:r>
              <a:rPr lang="en-US" sz="2400" b="1" dirty="0">
                <a:latin typeface="Courier" pitchFamily="2" charset="0"/>
                <a:ea typeface="Arial" charset="0"/>
                <a:cs typeface="Arial" charset="0"/>
              </a:rPr>
              <a:t>classes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83" y="3942414"/>
            <a:ext cx="3390310" cy="450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9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93AA-25DD-0948-8D86-AD50A64B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3E1-943F-5E4B-85AF-55EE2495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315835" y="1131269"/>
            <a:ext cx="686863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320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595</TotalTime>
  <Words>737</Words>
  <Application>Microsoft Macintosh PowerPoint</Application>
  <PresentationFormat>Widescreen</PresentationFormat>
  <Paragraphs>105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Hebrew</vt:lpstr>
      <vt:lpstr>Calibri</vt:lpstr>
      <vt:lpstr>Corbel</vt:lpstr>
      <vt:lpstr>Courier</vt:lpstr>
      <vt:lpstr>Wingdings 2</vt:lpstr>
      <vt:lpstr>Frame</vt:lpstr>
      <vt:lpstr>Intro to Coding with Python– Classes Pt 1</vt:lpstr>
      <vt:lpstr>Plan for Today</vt:lpstr>
      <vt:lpstr>RECAP: using lists and dictionaries</vt:lpstr>
      <vt:lpstr>RECAP: lists and dictionaries</vt:lpstr>
      <vt:lpstr>Discussion</vt:lpstr>
      <vt:lpstr>Discussion</vt:lpstr>
      <vt:lpstr>Activity: functions vs. methods</vt:lpstr>
      <vt:lpstr>Back to the playlist: what we want</vt:lpstr>
      <vt:lpstr>Building a Die class</vt:lpstr>
      <vt:lpstr>How this might look</vt:lpstr>
      <vt:lpstr>Just one problem…</vt:lpstr>
      <vt:lpstr>1. a way to build a Die given # sides</vt:lpstr>
      <vt:lpstr>2. to be able to .roll() them</vt:lpstr>
      <vt:lpstr>3. to be able to .getValue()</vt:lpstr>
      <vt:lpstr>Blueprint for a Die</vt:lpstr>
      <vt:lpstr>Blueprint for a Die: attributes</vt:lpstr>
      <vt:lpstr>Blueprint for a Die: methods</vt:lpstr>
      <vt:lpstr>Given a blueprint, replication is easy</vt:lpstr>
      <vt:lpstr>Coding the Die class</vt:lpstr>
      <vt:lpstr>classes are defined using class</vt:lpstr>
      <vt:lpstr>All classes need a constructor</vt:lpstr>
      <vt:lpstr>methods are defined inside the class</vt:lpstr>
      <vt:lpstr>Question: what’s with all the selfs?</vt:lpstr>
      <vt:lpstr>Question: what’s with all the selfs?</vt:lpstr>
      <vt:lpstr>Question: what’s with all the selfs?</vt:lpstr>
      <vt:lpstr>Again, this happens automatically</vt:lpstr>
      <vt:lpstr>But the effect is really cool</vt:lpstr>
      <vt:lpstr>15-minute exercise: Classy Playlist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35</cp:revision>
  <dcterms:created xsi:type="dcterms:W3CDTF">2023-08-03T18:49:17Z</dcterms:created>
  <dcterms:modified xsi:type="dcterms:W3CDTF">2023-10-30T20:39:27Z</dcterms:modified>
</cp:coreProperties>
</file>